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72" r:id="rId4"/>
    <p:sldId id="259" r:id="rId5"/>
    <p:sldId id="273" r:id="rId6"/>
    <p:sldId id="270" r:id="rId7"/>
    <p:sldId id="274" r:id="rId8"/>
    <p:sldId id="275" r:id="rId9"/>
    <p:sldId id="269" r:id="rId10"/>
    <p:sldId id="276" r:id="rId11"/>
    <p:sldId id="277" r:id="rId12"/>
    <p:sldId id="285" r:id="rId13"/>
    <p:sldId id="286" r:id="rId14"/>
    <p:sldId id="287" r:id="rId15"/>
    <p:sldId id="288" r:id="rId16"/>
    <p:sldId id="282" r:id="rId17"/>
    <p:sldId id="284" r:id="rId18"/>
    <p:sldId id="289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8" d="100"/>
          <a:sy n="158" d="100"/>
        </p:scale>
        <p:origin x="264" y="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400300"/>
            <a:ext cx="7543800" cy="1143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543300"/>
            <a:ext cx="6858000" cy="74295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82AD-D956-4E3D-BF68-8522DDF4723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5B34-19F7-4CAE-91A1-25792CA6515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" y="4629150"/>
            <a:ext cx="7543800" cy="205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Tm="5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514350"/>
            <a:ext cx="7239000" cy="291465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82AD-D956-4E3D-BF68-8522DDF4723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5B34-19F7-4CAE-91A1-25792CA651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Tm="5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514351"/>
            <a:ext cx="1828800" cy="405764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514351"/>
            <a:ext cx="5715000" cy="36576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82AD-D956-4E3D-BF68-8522DDF4723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5B34-19F7-4CAE-91A1-25792CA651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Tm="5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82AD-D956-4E3D-BF68-8522DDF4723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5B34-19F7-4CAE-91A1-25792CA651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Tm="5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457450"/>
            <a:ext cx="7543800" cy="12573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714750"/>
            <a:ext cx="6858000" cy="6858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82AD-D956-4E3D-BF68-8522DDF4723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5B34-19F7-4CAE-91A1-25792CA6515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4629150"/>
            <a:ext cx="7543800" cy="205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Tm="5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457201"/>
            <a:ext cx="3657600" cy="28254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457201"/>
            <a:ext cx="3657600" cy="28254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82AD-D956-4E3D-BF68-8522DDF4723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5B34-19F7-4CAE-91A1-25792CA651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Tm="5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457200"/>
            <a:ext cx="3657600" cy="47982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996948"/>
            <a:ext cx="3657600" cy="2286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457200"/>
            <a:ext cx="3657600" cy="47982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996948"/>
            <a:ext cx="3657600" cy="2286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82AD-D956-4E3D-BF68-8522DDF4723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5B34-19F7-4CAE-91A1-25792CA65159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937022"/>
            <a:ext cx="3657600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937022"/>
            <a:ext cx="3657600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5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82AD-D956-4E3D-BF68-8522DDF4723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5B34-19F7-4CAE-91A1-25792CA651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Tm="5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82AD-D956-4E3D-BF68-8522DDF4723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5B34-19F7-4CAE-91A1-25792CA651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Tm="5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429000"/>
            <a:ext cx="6784848" cy="120015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342900"/>
            <a:ext cx="4594934" cy="30860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2" y="342900"/>
            <a:ext cx="2673657" cy="30861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82AD-D956-4E3D-BF68-8522DDF4723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5B34-19F7-4CAE-91A1-25792CA6515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153444" y="1885752"/>
            <a:ext cx="28575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5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3429000"/>
            <a:ext cx="6784848" cy="120015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342900"/>
            <a:ext cx="7543800" cy="21717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2628900"/>
            <a:ext cx="7391400" cy="603647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82AD-D956-4E3D-BF68-8522DDF4723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5B34-19F7-4CAE-91A1-25792CA651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Tm="5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3429000"/>
            <a:ext cx="6781800" cy="12001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514350"/>
            <a:ext cx="7543800" cy="29146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465658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C2D282AD-D956-4E3D-BF68-8522DDF4723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0" y="4656582"/>
            <a:ext cx="48738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4265676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1295B34-19F7-4CAE-91A1-25792CA6515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285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4629150"/>
            <a:ext cx="7543800" cy="205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5000">
    <p:push dir="u"/>
  </p:transition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2.wdp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/>
          <p:cNvSpPr txBox="1"/>
          <p:nvPr/>
        </p:nvSpPr>
        <p:spPr>
          <a:xfrm>
            <a:off x="2125021" y="285750"/>
            <a:ext cx="489396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RESUME OF 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RESTAURANTS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200400" y="4748005"/>
            <a:ext cx="2325328" cy="461665"/>
            <a:chOff x="3200400" y="4748005"/>
            <a:chExt cx="2325328" cy="461665"/>
          </a:xfrm>
        </p:grpSpPr>
        <p:sp>
          <p:nvSpPr>
            <p:cNvPr id="6" name="Rectangle 5"/>
            <p:cNvSpPr/>
            <p:nvPr/>
          </p:nvSpPr>
          <p:spPr>
            <a:xfrm>
              <a:off x="3611786" y="4748005"/>
              <a:ext cx="191394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innerShdw blurRad="114300">
                      <a:prstClr val="black"/>
                    </a:innerShdw>
                  </a:effectLst>
                  <a:latin typeface="Corbel" panose="020B0503020204020204" pitchFamily="34" charset="0"/>
                  <a:cs typeface="Arial" panose="020B0604020202020204" pitchFamily="34" charset="0"/>
                </a:rPr>
                <a:t>KEYES ARCHITECTS &amp; ASSOCAITES</a:t>
              </a:r>
            </a:p>
          </p:txBody>
        </p:sp>
        <p:sp>
          <p:nvSpPr>
            <p:cNvPr id="7" name="AutoShape 101"/>
            <p:cNvSpPr>
              <a:spLocks noChangeArrowheads="1"/>
            </p:cNvSpPr>
            <p:nvPr/>
          </p:nvSpPr>
          <p:spPr bwMode="auto">
            <a:xfrm>
              <a:off x="3200400" y="4838100"/>
              <a:ext cx="484103" cy="287009"/>
            </a:xfrm>
            <a:prstGeom prst="flowChartMerg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011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654">
        <p:dissolve/>
      </p:transition>
    </mc:Choice>
    <mc:Fallback xmlns="">
      <p:transition spd="slow" advTm="5654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7971" y="1314451"/>
            <a:ext cx="3805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Newberry Building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75" y="971550"/>
            <a:ext cx="8077200" cy="3789935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2428628" y="90755"/>
            <a:ext cx="4286751" cy="746358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dobe Devanagari" pitchFamily="18" charset="0"/>
              </a:rPr>
              <a:t>NEWBERRY BUILDING</a:t>
            </a:r>
          </a:p>
          <a:p>
            <a:pPr algn="ctr"/>
            <a:r>
              <a:rPr lang="en-US" sz="105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dobe Devanagari" pitchFamily="18" charset="0"/>
              </a:rPr>
              <a:t>ELIZABETHTOWN, KENTUCKY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200400" y="4748005"/>
            <a:ext cx="2325328" cy="461665"/>
            <a:chOff x="3200400" y="4748005"/>
            <a:chExt cx="2325328" cy="461665"/>
          </a:xfrm>
        </p:grpSpPr>
        <p:sp>
          <p:nvSpPr>
            <p:cNvPr id="9" name="Rectangle 8"/>
            <p:cNvSpPr/>
            <p:nvPr/>
          </p:nvSpPr>
          <p:spPr>
            <a:xfrm>
              <a:off x="3611786" y="4748005"/>
              <a:ext cx="191394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innerShdw blurRad="114300">
                      <a:prstClr val="black"/>
                    </a:innerShdw>
                  </a:effectLst>
                  <a:latin typeface="Corbel" panose="020B0503020204020204" pitchFamily="34" charset="0"/>
                  <a:cs typeface="Arial" panose="020B0604020202020204" pitchFamily="34" charset="0"/>
                </a:rPr>
                <a:t>KEYES ARCHITECTS &amp; ASSOCAITES</a:t>
              </a:r>
            </a:p>
          </p:txBody>
        </p:sp>
        <p:sp>
          <p:nvSpPr>
            <p:cNvPr id="11" name="AutoShape 101"/>
            <p:cNvSpPr>
              <a:spLocks noChangeArrowheads="1"/>
            </p:cNvSpPr>
            <p:nvPr/>
          </p:nvSpPr>
          <p:spPr bwMode="auto">
            <a:xfrm>
              <a:off x="3200400" y="4838100"/>
              <a:ext cx="484103" cy="287009"/>
            </a:xfrm>
            <a:prstGeom prst="flowChartMerg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350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399">
        <p:dissolve/>
      </p:transition>
    </mc:Choice>
    <mc:Fallback xmlns="">
      <p:transition spd="slow" advTm="6399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91" y="895350"/>
            <a:ext cx="8048018" cy="38039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28628" y="90755"/>
            <a:ext cx="4286751" cy="746358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dobe Devanagari" pitchFamily="18" charset="0"/>
              </a:rPr>
              <a:t>NEWBERRY BUILDING</a:t>
            </a:r>
          </a:p>
          <a:p>
            <a:pPr algn="ctr"/>
            <a:r>
              <a:rPr lang="en-US" sz="105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dobe Devanagari" pitchFamily="18" charset="0"/>
              </a:rPr>
              <a:t>ELIZABETHTOWN, KENTUCKY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200400" y="4748005"/>
            <a:ext cx="2325328" cy="461665"/>
            <a:chOff x="3200400" y="4748005"/>
            <a:chExt cx="2325328" cy="461665"/>
          </a:xfrm>
        </p:grpSpPr>
        <p:sp>
          <p:nvSpPr>
            <p:cNvPr id="10" name="Rectangle 9"/>
            <p:cNvSpPr/>
            <p:nvPr/>
          </p:nvSpPr>
          <p:spPr>
            <a:xfrm>
              <a:off x="3611786" y="4748005"/>
              <a:ext cx="191394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innerShdw blurRad="114300">
                      <a:prstClr val="black"/>
                    </a:innerShdw>
                  </a:effectLst>
                  <a:latin typeface="Corbel" panose="020B0503020204020204" pitchFamily="34" charset="0"/>
                  <a:cs typeface="Arial" panose="020B0604020202020204" pitchFamily="34" charset="0"/>
                </a:rPr>
                <a:t>KEYES ARCHITECTS &amp; ASSOCAITES</a:t>
              </a:r>
            </a:p>
          </p:txBody>
        </p:sp>
        <p:sp>
          <p:nvSpPr>
            <p:cNvPr id="11" name="AutoShape 101"/>
            <p:cNvSpPr>
              <a:spLocks noChangeArrowheads="1"/>
            </p:cNvSpPr>
            <p:nvPr/>
          </p:nvSpPr>
          <p:spPr bwMode="auto">
            <a:xfrm>
              <a:off x="3200400" y="4838100"/>
              <a:ext cx="484103" cy="287009"/>
            </a:xfrm>
            <a:prstGeom prst="flowChartMerg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159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88">
        <p:dissolve/>
      </p:transition>
    </mc:Choice>
    <mc:Fallback xmlns="">
      <p:transition spd="slow" advTm="6088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53375"/>
            <a:ext cx="8077201" cy="38039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76802" y="114300"/>
            <a:ext cx="2190408" cy="684803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 pitchFamily="34" charset="0"/>
                <a:ea typeface="PMingLiU-ExtB" panose="02020500000000000000" pitchFamily="18" charset="-120"/>
                <a:cs typeface="Adobe Devanagari" pitchFamily="18" charset="0"/>
              </a:rPr>
              <a:t>VIBE COFFEE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 pitchFamily="34" charset="0"/>
                <a:ea typeface="PMingLiU-ExtB" panose="02020500000000000000" pitchFamily="18" charset="-120"/>
                <a:cs typeface="Adobe Devanagari" pitchFamily="18" charset="0"/>
              </a:rPr>
              <a:t>ELIZABETHTOWN, KENTUCKY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200400" y="4748005"/>
            <a:ext cx="2325328" cy="461665"/>
            <a:chOff x="3200400" y="4748005"/>
            <a:chExt cx="2325328" cy="461665"/>
          </a:xfrm>
        </p:grpSpPr>
        <p:sp>
          <p:nvSpPr>
            <p:cNvPr id="8" name="Rectangle 7"/>
            <p:cNvSpPr/>
            <p:nvPr/>
          </p:nvSpPr>
          <p:spPr>
            <a:xfrm>
              <a:off x="3611786" y="4748005"/>
              <a:ext cx="191394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innerShdw blurRad="114300">
                      <a:prstClr val="black"/>
                    </a:innerShdw>
                  </a:effectLst>
                  <a:latin typeface="Corbel" panose="020B0503020204020204" pitchFamily="34" charset="0"/>
                  <a:cs typeface="Arial" panose="020B0604020202020204" pitchFamily="34" charset="0"/>
                </a:rPr>
                <a:t>KEYES ARCHITECTS &amp; ASSOCAITES</a:t>
              </a:r>
            </a:p>
          </p:txBody>
        </p:sp>
        <p:sp>
          <p:nvSpPr>
            <p:cNvPr id="9" name="AutoShape 101"/>
            <p:cNvSpPr>
              <a:spLocks noChangeArrowheads="1"/>
            </p:cNvSpPr>
            <p:nvPr/>
          </p:nvSpPr>
          <p:spPr bwMode="auto">
            <a:xfrm>
              <a:off x="3200400" y="4838100"/>
              <a:ext cx="484103" cy="287009"/>
            </a:xfrm>
            <a:prstGeom prst="flowChartMerg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252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737">
        <p:dissolve/>
      </p:transition>
    </mc:Choice>
    <mc:Fallback xmlns="">
      <p:transition spd="slow" advTm="673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  <a14:imgEffect>
                      <a14:brightnessContrast bright="56000" contras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971550"/>
            <a:ext cx="3962400" cy="3785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76819"/>
            <a:ext cx="3962402" cy="38039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76802" y="114300"/>
            <a:ext cx="2190408" cy="684803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 pitchFamily="34" charset="0"/>
                <a:ea typeface="PMingLiU-ExtB" panose="02020500000000000000" pitchFamily="18" charset="-120"/>
                <a:cs typeface="Adobe Devanagari" pitchFamily="18" charset="0"/>
              </a:rPr>
              <a:t>VIBE COFFEE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 pitchFamily="34" charset="0"/>
                <a:ea typeface="PMingLiU-ExtB" panose="02020500000000000000" pitchFamily="18" charset="-120"/>
                <a:cs typeface="Adobe Devanagari" pitchFamily="18" charset="0"/>
              </a:rPr>
              <a:t>ELIZABETHTOWN, KENTUCKY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200400" y="4748005"/>
            <a:ext cx="2325328" cy="461665"/>
            <a:chOff x="3200400" y="4748005"/>
            <a:chExt cx="2325328" cy="461665"/>
          </a:xfrm>
        </p:grpSpPr>
        <p:sp>
          <p:nvSpPr>
            <p:cNvPr id="9" name="Rectangle 8"/>
            <p:cNvSpPr/>
            <p:nvPr/>
          </p:nvSpPr>
          <p:spPr>
            <a:xfrm>
              <a:off x="3611786" y="4748005"/>
              <a:ext cx="191394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innerShdw blurRad="114300">
                      <a:prstClr val="black"/>
                    </a:innerShdw>
                  </a:effectLst>
                  <a:latin typeface="Corbel" panose="020B0503020204020204" pitchFamily="34" charset="0"/>
                  <a:cs typeface="Arial" panose="020B0604020202020204" pitchFamily="34" charset="0"/>
                </a:rPr>
                <a:t>KEYES ARCHITECTS &amp; ASSOCAITES</a:t>
              </a:r>
            </a:p>
          </p:txBody>
        </p:sp>
        <p:sp>
          <p:nvSpPr>
            <p:cNvPr id="12" name="AutoShape 101"/>
            <p:cNvSpPr>
              <a:spLocks noChangeArrowheads="1"/>
            </p:cNvSpPr>
            <p:nvPr/>
          </p:nvSpPr>
          <p:spPr bwMode="auto">
            <a:xfrm>
              <a:off x="3200400" y="4838100"/>
              <a:ext cx="484103" cy="287009"/>
            </a:xfrm>
            <a:prstGeom prst="flowChartMerg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806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559">
        <p:dissolve/>
      </p:transition>
    </mc:Choice>
    <mc:Fallback xmlns="">
      <p:transition spd="slow" advTm="6559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153000"/>
                    </a14:imgEffect>
                    <a14:imgEffect>
                      <a14:brightnessContrast bright="-20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53375"/>
            <a:ext cx="8077200" cy="38039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66491" y="114300"/>
            <a:ext cx="4011034" cy="684803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 pitchFamily="34" charset="0"/>
                <a:ea typeface="PMingLiU-ExtB" panose="02020500000000000000" pitchFamily="18" charset="-120"/>
                <a:cs typeface="Adobe Devanagari" pitchFamily="18" charset="0"/>
              </a:rPr>
              <a:t>DOC’S BOURBON ROOM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 pitchFamily="34" charset="0"/>
                <a:ea typeface="PMingLiU-ExtB" panose="02020500000000000000" pitchFamily="18" charset="-120"/>
                <a:cs typeface="Adobe Devanagari" pitchFamily="18" charset="0"/>
              </a:rPr>
              <a:t>LOUISVILLE, KENTUCKY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200400" y="4748005"/>
            <a:ext cx="2325328" cy="461665"/>
            <a:chOff x="3200400" y="4748005"/>
            <a:chExt cx="2325328" cy="461665"/>
          </a:xfrm>
        </p:grpSpPr>
        <p:sp>
          <p:nvSpPr>
            <p:cNvPr id="10" name="Rectangle 9"/>
            <p:cNvSpPr/>
            <p:nvPr/>
          </p:nvSpPr>
          <p:spPr>
            <a:xfrm>
              <a:off x="3611786" y="4748005"/>
              <a:ext cx="191394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innerShdw blurRad="114300">
                      <a:prstClr val="black"/>
                    </a:innerShdw>
                  </a:effectLst>
                  <a:latin typeface="Corbel" panose="020B0503020204020204" pitchFamily="34" charset="0"/>
                  <a:cs typeface="Arial" panose="020B0604020202020204" pitchFamily="34" charset="0"/>
                </a:rPr>
                <a:t>KEYES ARCHITECTS &amp; ASSOCAITES</a:t>
              </a:r>
            </a:p>
          </p:txBody>
        </p:sp>
        <p:sp>
          <p:nvSpPr>
            <p:cNvPr id="11" name="AutoShape 101"/>
            <p:cNvSpPr>
              <a:spLocks noChangeArrowheads="1"/>
            </p:cNvSpPr>
            <p:nvPr/>
          </p:nvSpPr>
          <p:spPr bwMode="auto">
            <a:xfrm>
              <a:off x="3200400" y="4838100"/>
              <a:ext cx="484103" cy="287009"/>
            </a:xfrm>
            <a:prstGeom prst="flowChartMerg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71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685">
        <p:dissolve/>
      </p:transition>
    </mc:Choice>
    <mc:Fallback xmlns="">
      <p:transition spd="slow" advTm="668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38" y="935600"/>
            <a:ext cx="4119662" cy="3803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700"/>
                    </a14:imgEffect>
                    <a14:imgEffect>
                      <a14:saturation sat="115000"/>
                    </a14:imgEffect>
                    <a14:imgEffect>
                      <a14:brightnessContrast bright="12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935600"/>
            <a:ext cx="3810000" cy="38039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66491" y="114300"/>
            <a:ext cx="4011034" cy="684803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 pitchFamily="34" charset="0"/>
                <a:ea typeface="PMingLiU-ExtB" panose="02020500000000000000" pitchFamily="18" charset="-120"/>
                <a:cs typeface="Adobe Devanagari" pitchFamily="18" charset="0"/>
              </a:rPr>
              <a:t>DOC’S BOURBON ROOM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 pitchFamily="34" charset="0"/>
                <a:ea typeface="PMingLiU-ExtB" panose="02020500000000000000" pitchFamily="18" charset="-120"/>
                <a:cs typeface="Adobe Devanagari" pitchFamily="18" charset="0"/>
              </a:rPr>
              <a:t>LOUISVILLE, KENTUCKY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200400" y="4748005"/>
            <a:ext cx="2325328" cy="461665"/>
            <a:chOff x="3200400" y="4748005"/>
            <a:chExt cx="2325328" cy="461665"/>
          </a:xfrm>
        </p:grpSpPr>
        <p:sp>
          <p:nvSpPr>
            <p:cNvPr id="10" name="Rectangle 9"/>
            <p:cNvSpPr/>
            <p:nvPr/>
          </p:nvSpPr>
          <p:spPr>
            <a:xfrm>
              <a:off x="3611786" y="4748005"/>
              <a:ext cx="191394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innerShdw blurRad="114300">
                      <a:prstClr val="black"/>
                    </a:innerShdw>
                  </a:effectLst>
                  <a:latin typeface="Corbel" panose="020B0503020204020204" pitchFamily="34" charset="0"/>
                  <a:cs typeface="Arial" panose="020B0604020202020204" pitchFamily="34" charset="0"/>
                </a:rPr>
                <a:t>KEYES ARCHITECTS &amp; ASSOCAITES</a:t>
              </a:r>
            </a:p>
          </p:txBody>
        </p:sp>
        <p:sp>
          <p:nvSpPr>
            <p:cNvPr id="11" name="AutoShape 101"/>
            <p:cNvSpPr>
              <a:spLocks noChangeArrowheads="1"/>
            </p:cNvSpPr>
            <p:nvPr/>
          </p:nvSpPr>
          <p:spPr bwMode="auto">
            <a:xfrm>
              <a:off x="3200400" y="4838100"/>
              <a:ext cx="484103" cy="287009"/>
            </a:xfrm>
            <a:prstGeom prst="flowChartMerg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410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687">
        <p:dissolve/>
      </p:transition>
    </mc:Choice>
    <mc:Fallback xmlns="">
      <p:transition spd="slow" advTm="668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77648" y="114300"/>
            <a:ext cx="2788712" cy="746358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dobe Devanagari" pitchFamily="18" charset="0"/>
              </a:rPr>
              <a:t>FLEUR DE TEA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dobe Devanagari" pitchFamily="18" charset="0"/>
              </a:rPr>
              <a:t>LOUISVILLE, KENTUCKY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66" y="971550"/>
            <a:ext cx="8077200" cy="380541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00400" y="4748005"/>
            <a:ext cx="2325328" cy="461665"/>
            <a:chOff x="3200400" y="4748005"/>
            <a:chExt cx="2325328" cy="461665"/>
          </a:xfrm>
        </p:grpSpPr>
        <p:sp>
          <p:nvSpPr>
            <p:cNvPr id="7" name="Rectangle 6"/>
            <p:cNvSpPr/>
            <p:nvPr/>
          </p:nvSpPr>
          <p:spPr>
            <a:xfrm>
              <a:off x="3611786" y="4748005"/>
              <a:ext cx="191394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innerShdw blurRad="114300">
                      <a:prstClr val="black"/>
                    </a:innerShdw>
                  </a:effectLst>
                  <a:latin typeface="Corbel" panose="020B0503020204020204" pitchFamily="34" charset="0"/>
                  <a:cs typeface="Arial" panose="020B0604020202020204" pitchFamily="34" charset="0"/>
                </a:rPr>
                <a:t>KEYES ARCHITECTS &amp; ASSOCAITES</a:t>
              </a:r>
            </a:p>
          </p:txBody>
        </p:sp>
        <p:sp>
          <p:nvSpPr>
            <p:cNvPr id="8" name="AutoShape 101"/>
            <p:cNvSpPr>
              <a:spLocks noChangeArrowheads="1"/>
            </p:cNvSpPr>
            <p:nvPr/>
          </p:nvSpPr>
          <p:spPr bwMode="auto">
            <a:xfrm>
              <a:off x="3200400" y="4838100"/>
              <a:ext cx="484103" cy="287009"/>
            </a:xfrm>
            <a:prstGeom prst="flowChartMerg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169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365">
        <p:dissolve/>
      </p:transition>
    </mc:Choice>
    <mc:Fallback xmlns="">
      <p:transition spd="slow" advTm="636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00" b="21908"/>
          <a:stretch/>
        </p:blipFill>
        <p:spPr>
          <a:xfrm>
            <a:off x="533402" y="971550"/>
            <a:ext cx="8077199" cy="37993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4483" y="105673"/>
            <a:ext cx="3815035" cy="746358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" panose="020B0604020202020204" pitchFamily="34" charset="0"/>
              </a:rPr>
              <a:t>BOOTLEG BAR B Q</a:t>
            </a:r>
            <a:endParaRPr 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" panose="020B0604020202020204" pitchFamily="34" charset="0"/>
              </a:rPr>
              <a:t>LOUISVILLE, KENTUCKY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00400" y="4748005"/>
            <a:ext cx="2325328" cy="461665"/>
            <a:chOff x="3200400" y="4748005"/>
            <a:chExt cx="2325328" cy="461665"/>
          </a:xfrm>
        </p:grpSpPr>
        <p:sp>
          <p:nvSpPr>
            <p:cNvPr id="10" name="Rectangle 9"/>
            <p:cNvSpPr/>
            <p:nvPr/>
          </p:nvSpPr>
          <p:spPr>
            <a:xfrm>
              <a:off x="3611786" y="4748005"/>
              <a:ext cx="191394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innerShdw blurRad="114300">
                      <a:prstClr val="black"/>
                    </a:innerShdw>
                  </a:effectLst>
                  <a:latin typeface="Corbel" panose="020B0503020204020204" pitchFamily="34" charset="0"/>
                  <a:cs typeface="Arial" panose="020B0604020202020204" pitchFamily="34" charset="0"/>
                </a:rPr>
                <a:t>KEYES ARCHITECTS &amp; ASSOCAITES</a:t>
              </a:r>
            </a:p>
          </p:txBody>
        </p:sp>
        <p:sp>
          <p:nvSpPr>
            <p:cNvPr id="11" name="AutoShape 101"/>
            <p:cNvSpPr>
              <a:spLocks noChangeArrowheads="1"/>
            </p:cNvSpPr>
            <p:nvPr/>
          </p:nvSpPr>
          <p:spPr bwMode="auto">
            <a:xfrm>
              <a:off x="3200400" y="4838100"/>
              <a:ext cx="484103" cy="287009"/>
            </a:xfrm>
            <a:prstGeom prst="flowChartMerg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159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595">
        <p:dissolve/>
      </p:transition>
    </mc:Choice>
    <mc:Fallback xmlns="">
      <p:transition spd="slow" advTm="659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61239" y="133350"/>
            <a:ext cx="3968161" cy="746358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" panose="020B0604020202020204" pitchFamily="34" charset="0"/>
              </a:rPr>
              <a:t>SHACK IN THE BACK</a:t>
            </a:r>
            <a:endParaRPr 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" panose="020B0604020202020204" pitchFamily="34" charset="0"/>
              </a:rPr>
              <a:t>FAIRDALE, KENTUCKY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00400" y="4748005"/>
            <a:ext cx="2325328" cy="461665"/>
            <a:chOff x="3200400" y="4748005"/>
            <a:chExt cx="2325328" cy="461665"/>
          </a:xfrm>
        </p:grpSpPr>
        <p:sp>
          <p:nvSpPr>
            <p:cNvPr id="10" name="Rectangle 9"/>
            <p:cNvSpPr/>
            <p:nvPr/>
          </p:nvSpPr>
          <p:spPr>
            <a:xfrm>
              <a:off x="3611786" y="4748005"/>
              <a:ext cx="191394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innerShdw blurRad="114300">
                      <a:prstClr val="black"/>
                    </a:innerShdw>
                  </a:effectLst>
                  <a:latin typeface="Corbel" panose="020B0503020204020204" pitchFamily="34" charset="0"/>
                  <a:cs typeface="Arial" panose="020B0604020202020204" pitchFamily="34" charset="0"/>
                </a:rPr>
                <a:t>KEYES ARCHITECTS &amp; ASSOCAITES</a:t>
              </a:r>
            </a:p>
          </p:txBody>
        </p:sp>
        <p:sp>
          <p:nvSpPr>
            <p:cNvPr id="11" name="AutoShape 101"/>
            <p:cNvSpPr>
              <a:spLocks noChangeArrowheads="1"/>
            </p:cNvSpPr>
            <p:nvPr/>
          </p:nvSpPr>
          <p:spPr bwMode="auto">
            <a:xfrm>
              <a:off x="3200400" y="4838100"/>
              <a:ext cx="484103" cy="287009"/>
            </a:xfrm>
            <a:prstGeom prst="flowChartMerg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endParaRPr>
            </a:p>
          </p:txBody>
        </p:sp>
      </p:grpSp>
      <p:pic>
        <p:nvPicPr>
          <p:cNvPr id="3" name="Picture 2" descr="A picture containing text, road, sky, outdoor&#10;&#10;Description automatically generated">
            <a:extLst>
              <a:ext uri="{FF2B5EF4-FFF2-40B4-BE49-F238E27FC236}">
                <a16:creationId xmlns:a16="http://schemas.microsoft.com/office/drawing/2014/main" id="{3B71895D-FBFF-7F9C-EF37-84EB2A36AB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4" r="1" b="28859"/>
          <a:stretch/>
        </p:blipFill>
        <p:spPr>
          <a:xfrm>
            <a:off x="549207" y="848066"/>
            <a:ext cx="8039100" cy="3953029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7917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595">
        <p:dissolve/>
      </p:transition>
    </mc:Choice>
    <mc:Fallback>
      <p:transition spd="slow" advTm="659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93" y="971550"/>
            <a:ext cx="8087014" cy="3789934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2980058" y="75184"/>
            <a:ext cx="3183885" cy="746358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orbel" panose="020B0503020204020204" pitchFamily="34" charset="0"/>
                <a:cs typeface="Adobe Devanagari" pitchFamily="18" charset="0"/>
              </a:rPr>
              <a:t>CHINA EXPRESS</a:t>
            </a:r>
          </a:p>
          <a:p>
            <a:pPr algn="ctr"/>
            <a:r>
              <a:rPr lang="en-US" sz="105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orbel" panose="020B0503020204020204" pitchFamily="34" charset="0"/>
                <a:cs typeface="Adobe Devanagari" pitchFamily="18" charset="0"/>
              </a:rPr>
              <a:t>LOUISVILLE, KENTUCKY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200400" y="4748005"/>
            <a:ext cx="2325328" cy="461665"/>
            <a:chOff x="3200400" y="4748005"/>
            <a:chExt cx="2325328" cy="461665"/>
          </a:xfrm>
        </p:grpSpPr>
        <p:sp>
          <p:nvSpPr>
            <p:cNvPr id="9" name="Rectangle 8"/>
            <p:cNvSpPr/>
            <p:nvPr/>
          </p:nvSpPr>
          <p:spPr>
            <a:xfrm>
              <a:off x="3611786" y="4748005"/>
              <a:ext cx="191394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innerShdw blurRad="114300">
                      <a:prstClr val="black"/>
                    </a:innerShdw>
                  </a:effectLst>
                  <a:latin typeface="Corbel" panose="020B0503020204020204" pitchFamily="34" charset="0"/>
                  <a:cs typeface="Arial" panose="020B0604020202020204" pitchFamily="34" charset="0"/>
                </a:rPr>
                <a:t>KEYES ARCHITECTS &amp; ASSOCAITES</a:t>
              </a:r>
            </a:p>
          </p:txBody>
        </p:sp>
        <p:sp>
          <p:nvSpPr>
            <p:cNvPr id="10" name="AutoShape 101"/>
            <p:cNvSpPr>
              <a:spLocks noChangeArrowheads="1"/>
            </p:cNvSpPr>
            <p:nvPr/>
          </p:nvSpPr>
          <p:spPr bwMode="auto">
            <a:xfrm>
              <a:off x="3200400" y="4838100"/>
              <a:ext cx="484103" cy="287009"/>
            </a:xfrm>
            <a:prstGeom prst="flowChartMerg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683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335">
        <p:dissolve/>
      </p:transition>
    </mc:Choice>
    <mc:Fallback xmlns="">
      <p:transition spd="slow" advTm="633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71550"/>
            <a:ext cx="8077200" cy="3789934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3273260" y="105673"/>
            <a:ext cx="2597480" cy="746358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" panose="020B0604020202020204" pitchFamily="34" charset="0"/>
              </a:rPr>
              <a:t>EL NOPAL</a:t>
            </a:r>
            <a:endParaRPr 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" panose="020B0604020202020204" pitchFamily="34" charset="0"/>
              </a:rPr>
              <a:t>JEFFERSONVILLE, INDIANA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200400" y="4748005"/>
            <a:ext cx="2325328" cy="461665"/>
            <a:chOff x="3200400" y="4748005"/>
            <a:chExt cx="2325328" cy="461665"/>
          </a:xfrm>
        </p:grpSpPr>
        <p:sp>
          <p:nvSpPr>
            <p:cNvPr id="9" name="Rectangle 8"/>
            <p:cNvSpPr/>
            <p:nvPr/>
          </p:nvSpPr>
          <p:spPr>
            <a:xfrm>
              <a:off x="3611786" y="4748005"/>
              <a:ext cx="191394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innerShdw blurRad="114300">
                      <a:prstClr val="black"/>
                    </a:innerShdw>
                  </a:effectLst>
                  <a:latin typeface="Corbel" panose="020B0503020204020204" pitchFamily="34" charset="0"/>
                  <a:cs typeface="Arial" panose="020B0604020202020204" pitchFamily="34" charset="0"/>
                </a:rPr>
                <a:t>KEYES ARCHITECTS &amp; ASSOCAITES</a:t>
              </a:r>
            </a:p>
          </p:txBody>
        </p:sp>
        <p:sp>
          <p:nvSpPr>
            <p:cNvPr id="10" name="AutoShape 101"/>
            <p:cNvSpPr>
              <a:spLocks noChangeArrowheads="1"/>
            </p:cNvSpPr>
            <p:nvPr/>
          </p:nvSpPr>
          <p:spPr bwMode="auto">
            <a:xfrm>
              <a:off x="3200400" y="4838100"/>
              <a:ext cx="484103" cy="287009"/>
            </a:xfrm>
            <a:prstGeom prst="flowChartMerg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18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516">
        <p:dissolve/>
      </p:transition>
    </mc:Choice>
    <mc:Fallback xmlns="">
      <p:transition spd="slow" advTm="6516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1" descr="J:\2011\11-1245 El Nopal Dixie &amp; Snyder\Photos\07-05-11\SAM_04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71550"/>
            <a:ext cx="8077200" cy="3803904"/>
          </a:xfrm>
          <a:prstGeom prst="rect">
            <a:avLst/>
          </a:prstGeom>
          <a:ln>
            <a:noFill/>
          </a:ln>
          <a:effectLst/>
        </p:spPr>
      </p:pic>
      <p:sp>
        <p:nvSpPr>
          <p:cNvPr id="56" name="TextBox 55"/>
          <p:cNvSpPr txBox="1"/>
          <p:nvPr/>
        </p:nvSpPr>
        <p:spPr>
          <a:xfrm>
            <a:off x="3273260" y="105673"/>
            <a:ext cx="2597480" cy="746358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" panose="020B0604020202020204" pitchFamily="34" charset="0"/>
              </a:rPr>
              <a:t>EL NOPAL</a:t>
            </a:r>
            <a:endParaRPr 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" panose="020B0604020202020204" pitchFamily="34" charset="0"/>
              </a:rPr>
              <a:t>LOUISVILLE, KENTUCKY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00400" y="4748005"/>
            <a:ext cx="2325328" cy="461665"/>
            <a:chOff x="3200400" y="4748005"/>
            <a:chExt cx="2325328" cy="461665"/>
          </a:xfrm>
        </p:grpSpPr>
        <p:sp>
          <p:nvSpPr>
            <p:cNvPr id="7" name="Rectangle 6"/>
            <p:cNvSpPr/>
            <p:nvPr/>
          </p:nvSpPr>
          <p:spPr>
            <a:xfrm>
              <a:off x="3611786" y="4748005"/>
              <a:ext cx="191394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innerShdw blurRad="114300">
                      <a:prstClr val="black"/>
                    </a:innerShdw>
                  </a:effectLst>
                  <a:latin typeface="Corbel" panose="020B0503020204020204" pitchFamily="34" charset="0"/>
                  <a:cs typeface="Arial" panose="020B0604020202020204" pitchFamily="34" charset="0"/>
                </a:rPr>
                <a:t>KEYES ARCHITECTS &amp; ASSOCAITES</a:t>
              </a:r>
            </a:p>
          </p:txBody>
        </p:sp>
        <p:sp>
          <p:nvSpPr>
            <p:cNvPr id="8" name="AutoShape 101"/>
            <p:cNvSpPr>
              <a:spLocks noChangeArrowheads="1"/>
            </p:cNvSpPr>
            <p:nvPr/>
          </p:nvSpPr>
          <p:spPr bwMode="auto">
            <a:xfrm>
              <a:off x="3200400" y="4838100"/>
              <a:ext cx="484103" cy="287009"/>
            </a:xfrm>
            <a:prstGeom prst="flowChartMerg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397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621">
        <p:dissolve/>
      </p:transition>
    </mc:Choice>
    <mc:Fallback xmlns="">
      <p:transition spd="slow" advTm="6621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71"/>
          <p:cNvSpPr txBox="1"/>
          <p:nvPr/>
        </p:nvSpPr>
        <p:spPr>
          <a:xfrm>
            <a:off x="2932030" y="105673"/>
            <a:ext cx="3279940" cy="746358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" panose="020B0604020202020204" pitchFamily="34" charset="0"/>
              </a:rPr>
              <a:t>IMPELLIZZERI’S 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rial" panose="020B0604020202020204" pitchFamily="34" charset="0"/>
              </a:rPr>
              <a:t>ELIZABETHTOWN, KENTUCKY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20" y="953375"/>
            <a:ext cx="8077200" cy="380390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00400" y="4748005"/>
            <a:ext cx="2325328" cy="461665"/>
            <a:chOff x="3200400" y="4748005"/>
            <a:chExt cx="2325328" cy="461665"/>
          </a:xfrm>
        </p:grpSpPr>
        <p:sp>
          <p:nvSpPr>
            <p:cNvPr id="9" name="Rectangle 8"/>
            <p:cNvSpPr/>
            <p:nvPr/>
          </p:nvSpPr>
          <p:spPr>
            <a:xfrm>
              <a:off x="3611786" y="4748005"/>
              <a:ext cx="191394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innerShdw blurRad="114300">
                      <a:prstClr val="black"/>
                    </a:innerShdw>
                  </a:effectLst>
                  <a:latin typeface="Corbel" panose="020B0503020204020204" pitchFamily="34" charset="0"/>
                  <a:cs typeface="Arial" panose="020B0604020202020204" pitchFamily="34" charset="0"/>
                </a:rPr>
                <a:t>KEYES ARCHITECTS &amp; ASSOCAITES</a:t>
              </a:r>
            </a:p>
          </p:txBody>
        </p:sp>
        <p:sp>
          <p:nvSpPr>
            <p:cNvPr id="10" name="AutoShape 101"/>
            <p:cNvSpPr>
              <a:spLocks noChangeArrowheads="1"/>
            </p:cNvSpPr>
            <p:nvPr/>
          </p:nvSpPr>
          <p:spPr bwMode="auto">
            <a:xfrm>
              <a:off x="3200400" y="4838100"/>
              <a:ext cx="484103" cy="287009"/>
            </a:xfrm>
            <a:prstGeom prst="flowChartMerg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325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111">
        <p:dissolve/>
      </p:transition>
    </mc:Choice>
    <mc:Fallback xmlns="">
      <p:transition spd="slow" advTm="6111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61857" y="114300"/>
            <a:ext cx="3620286" cy="746358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dobe Devanagari" pitchFamily="18" charset="0"/>
              </a:rPr>
              <a:t>ATRIUM BREWERY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dobe Devanagari" pitchFamily="18" charset="0"/>
              </a:rPr>
              <a:t>LOUISVILLE, KENTUCKY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53375"/>
            <a:ext cx="8077200" cy="380390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00400" y="4748005"/>
            <a:ext cx="2325328" cy="461665"/>
            <a:chOff x="3200400" y="4748005"/>
            <a:chExt cx="2325328" cy="461665"/>
          </a:xfrm>
        </p:grpSpPr>
        <p:sp>
          <p:nvSpPr>
            <p:cNvPr id="7" name="Rectangle 6"/>
            <p:cNvSpPr/>
            <p:nvPr/>
          </p:nvSpPr>
          <p:spPr>
            <a:xfrm>
              <a:off x="3611786" y="4748005"/>
              <a:ext cx="191394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innerShdw blurRad="114300">
                      <a:prstClr val="black"/>
                    </a:innerShdw>
                  </a:effectLst>
                  <a:latin typeface="Corbel" panose="020B0503020204020204" pitchFamily="34" charset="0"/>
                  <a:cs typeface="Arial" panose="020B0604020202020204" pitchFamily="34" charset="0"/>
                </a:rPr>
                <a:t>KEYES ARCHITECTS &amp; ASSOCAITES</a:t>
              </a:r>
            </a:p>
          </p:txBody>
        </p:sp>
        <p:sp>
          <p:nvSpPr>
            <p:cNvPr id="8" name="AutoShape 101"/>
            <p:cNvSpPr>
              <a:spLocks noChangeArrowheads="1"/>
            </p:cNvSpPr>
            <p:nvPr/>
          </p:nvSpPr>
          <p:spPr bwMode="auto">
            <a:xfrm>
              <a:off x="3200400" y="4838100"/>
              <a:ext cx="484103" cy="287009"/>
            </a:xfrm>
            <a:prstGeom prst="flowChartMerg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378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831">
        <p:dissolve/>
      </p:transition>
    </mc:Choice>
    <mc:Fallback xmlns="">
      <p:transition spd="slow" advTm="6831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37720" y="114300"/>
            <a:ext cx="2468561" cy="746358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dobe Devanagari" pitchFamily="18" charset="0"/>
              </a:rPr>
              <a:t>DON SEÑOR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dobe Devanagari" pitchFamily="18" charset="0"/>
              </a:rPr>
              <a:t>MT. STERLING, KENTUCKY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24"/>
          <a:stretch/>
        </p:blipFill>
        <p:spPr bwMode="auto">
          <a:xfrm>
            <a:off x="533400" y="971550"/>
            <a:ext cx="8077200" cy="379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200400" y="4748005"/>
            <a:ext cx="2325328" cy="461665"/>
            <a:chOff x="3200400" y="4748005"/>
            <a:chExt cx="2325328" cy="461665"/>
          </a:xfrm>
        </p:grpSpPr>
        <p:sp>
          <p:nvSpPr>
            <p:cNvPr id="7" name="Rectangle 6"/>
            <p:cNvSpPr/>
            <p:nvPr/>
          </p:nvSpPr>
          <p:spPr>
            <a:xfrm>
              <a:off x="3611786" y="4748005"/>
              <a:ext cx="191394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innerShdw blurRad="114300">
                      <a:prstClr val="black"/>
                    </a:innerShdw>
                  </a:effectLst>
                  <a:latin typeface="Corbel" panose="020B0503020204020204" pitchFamily="34" charset="0"/>
                  <a:cs typeface="Arial" panose="020B0604020202020204" pitchFamily="34" charset="0"/>
                </a:rPr>
                <a:t>KEYES ARCHITECTS &amp; ASSOCAITES</a:t>
              </a:r>
            </a:p>
          </p:txBody>
        </p:sp>
        <p:sp>
          <p:nvSpPr>
            <p:cNvPr id="8" name="AutoShape 101"/>
            <p:cNvSpPr>
              <a:spLocks noChangeArrowheads="1"/>
            </p:cNvSpPr>
            <p:nvPr/>
          </p:nvSpPr>
          <p:spPr bwMode="auto">
            <a:xfrm>
              <a:off x="3200400" y="4838100"/>
              <a:ext cx="484103" cy="287009"/>
            </a:xfrm>
            <a:prstGeom prst="flowChartMerg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69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72">
        <p:dissolve/>
      </p:transition>
    </mc:Choice>
    <mc:Fallback xmlns="">
      <p:transition spd="slow" advTm="6072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24" y="2889884"/>
            <a:ext cx="8074152" cy="189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1" y="971549"/>
            <a:ext cx="8074152" cy="21660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37720" y="114300"/>
            <a:ext cx="2468561" cy="746358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dobe Devanagari" pitchFamily="18" charset="0"/>
              </a:rPr>
              <a:t>DON SEÑOR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dobe Devanagari" pitchFamily="18" charset="0"/>
              </a:rPr>
              <a:t>MT. STERLING, KENTUCKY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200400" y="4748005"/>
            <a:ext cx="2325328" cy="461665"/>
            <a:chOff x="3200400" y="4748005"/>
            <a:chExt cx="2325328" cy="461665"/>
          </a:xfrm>
        </p:grpSpPr>
        <p:sp>
          <p:nvSpPr>
            <p:cNvPr id="9" name="Rectangle 8"/>
            <p:cNvSpPr/>
            <p:nvPr/>
          </p:nvSpPr>
          <p:spPr>
            <a:xfrm>
              <a:off x="3611786" y="4748005"/>
              <a:ext cx="191394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innerShdw blurRad="114300">
                      <a:prstClr val="black"/>
                    </a:innerShdw>
                  </a:effectLst>
                  <a:latin typeface="Corbel" panose="020B0503020204020204" pitchFamily="34" charset="0"/>
                  <a:cs typeface="Arial" panose="020B0604020202020204" pitchFamily="34" charset="0"/>
                </a:rPr>
                <a:t>KEYES ARCHITECTS &amp; ASSOCAITES</a:t>
              </a:r>
            </a:p>
          </p:txBody>
        </p:sp>
        <p:sp>
          <p:nvSpPr>
            <p:cNvPr id="10" name="AutoShape 101"/>
            <p:cNvSpPr>
              <a:spLocks noChangeArrowheads="1"/>
            </p:cNvSpPr>
            <p:nvPr/>
          </p:nvSpPr>
          <p:spPr bwMode="auto">
            <a:xfrm>
              <a:off x="3200400" y="4838100"/>
              <a:ext cx="484103" cy="287009"/>
            </a:xfrm>
            <a:prstGeom prst="flowChartMerg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2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693">
        <p:dissolve/>
      </p:transition>
    </mc:Choice>
    <mc:Fallback xmlns="">
      <p:transition spd="slow" advTm="6693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y be an image of outdoo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71550"/>
            <a:ext cx="8077201" cy="380390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/>
          <p:cNvSpPr txBox="1"/>
          <p:nvPr/>
        </p:nvSpPr>
        <p:spPr>
          <a:xfrm>
            <a:off x="3423898" y="90755"/>
            <a:ext cx="2296206" cy="746358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dobe Devanagari" pitchFamily="18" charset="0"/>
              </a:rPr>
              <a:t>EL TORAZO</a:t>
            </a:r>
          </a:p>
          <a:p>
            <a:pPr algn="ctr"/>
            <a:r>
              <a:rPr lang="en-US" sz="105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dobe Devanagari" pitchFamily="18" charset="0"/>
              </a:rPr>
              <a:t>LOUISVILLE, KENTUCKY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200400" y="4748005"/>
            <a:ext cx="2325328" cy="461665"/>
            <a:chOff x="3200400" y="4748005"/>
            <a:chExt cx="2325328" cy="461665"/>
          </a:xfrm>
        </p:grpSpPr>
        <p:sp>
          <p:nvSpPr>
            <p:cNvPr id="7" name="Rectangle 6"/>
            <p:cNvSpPr/>
            <p:nvPr/>
          </p:nvSpPr>
          <p:spPr>
            <a:xfrm>
              <a:off x="3611786" y="4748005"/>
              <a:ext cx="191394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innerShdw blurRad="114300">
                      <a:prstClr val="black"/>
                    </a:innerShdw>
                  </a:effectLst>
                  <a:latin typeface="Corbel" panose="020B0503020204020204" pitchFamily="34" charset="0"/>
                  <a:cs typeface="Arial" panose="020B0604020202020204" pitchFamily="34" charset="0"/>
                </a:rPr>
                <a:t>KEYES ARCHITECTS &amp; ASSOCAITES</a:t>
              </a:r>
            </a:p>
          </p:txBody>
        </p:sp>
        <p:sp>
          <p:nvSpPr>
            <p:cNvPr id="8" name="AutoShape 101"/>
            <p:cNvSpPr>
              <a:spLocks noChangeArrowheads="1"/>
            </p:cNvSpPr>
            <p:nvPr/>
          </p:nvSpPr>
          <p:spPr bwMode="auto">
            <a:xfrm>
              <a:off x="3200400" y="4838100"/>
              <a:ext cx="484103" cy="287009"/>
            </a:xfrm>
            <a:prstGeom prst="flowChartMerg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683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972">
        <p:dissolve/>
      </p:transition>
    </mc:Choice>
    <mc:Fallback xmlns="">
      <p:transition spd="slow" advTm="5972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303</TotalTime>
  <Words>172</Words>
  <Application>Microsoft Office PowerPoint</Application>
  <PresentationFormat>On-screen Show (16:9)</PresentationFormat>
  <Paragraphs>55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Corbel</vt:lpstr>
      <vt:lpstr>Impact</vt:lpstr>
      <vt:lpstr>Times New Roman</vt:lpstr>
      <vt:lpstr>NewsPrint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Autumn Daniels</dc:creator>
  <cp:lastModifiedBy>Kelly Cooper</cp:lastModifiedBy>
  <cp:revision>23</cp:revision>
  <dcterms:created xsi:type="dcterms:W3CDTF">2021-03-22T17:29:35Z</dcterms:created>
  <dcterms:modified xsi:type="dcterms:W3CDTF">2022-11-08T16:42:36Z</dcterms:modified>
</cp:coreProperties>
</file>